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4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72" r:id="rId10"/>
    <p:sldId id="283" r:id="rId11"/>
    <p:sldId id="279" r:id="rId12"/>
    <p:sldId id="284" r:id="rId13"/>
    <p:sldId id="282" r:id="rId14"/>
    <p:sldId id="285" r:id="rId15"/>
    <p:sldId id="286" r:id="rId16"/>
    <p:sldId id="287" r:id="rId17"/>
    <p:sldId id="288" r:id="rId18"/>
    <p:sldId id="289" r:id="rId19"/>
    <p:sldId id="292" r:id="rId20"/>
    <p:sldId id="293" r:id="rId21"/>
    <p:sldId id="291" r:id="rId22"/>
    <p:sldId id="29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59" d="100"/>
          <a:sy n="59" d="100"/>
        </p:scale>
        <p:origin x="-2126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799537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3673990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14AF-D76D-490F-BD32-EC6522A2A565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8164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FD22-71D0-4CBA-9E12-F8533BE0887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852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FD22-71D0-4CBA-9E12-F8533BE0887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378146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FD22-71D0-4CBA-9E12-F8533BE0887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95953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FD22-71D0-4CBA-9E12-F8533BE0887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175166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FD22-71D0-4CBA-9E12-F8533BE0887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94418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98773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32648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7582-26C2-4143-9C44-D0D78E356BFB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97112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4A19-3A96-49AC-AC11-BADCAF7BB3D6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8062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4151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2953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6881-CC77-414E-9AF1-3871A5C2315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75567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61220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8C29-7510-4F7A-9498-778AE7AB0930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21570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C28-FFD9-4B7D-8C1F-29340F0CD92D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22589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32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31dou.ucoz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7040" y="1557294"/>
            <a:ext cx="6215106" cy="4286280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16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1600" b="1" dirty="0" smtClean="0">
                <a:solidFill>
                  <a:srgbClr val="2C0FDB"/>
                </a:solidFill>
                <a:latin typeface="Georgia" pitchFamily="18" charset="0"/>
              </a:rPr>
            </a:br>
            <a:endParaRPr lang="ru-RU" sz="13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9552" y="449271"/>
            <a:ext cx="7358114" cy="142876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Муниципальное дошкольное образовательное учреждение «Детский сад № 31 Дзержинского района Волгограда»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Целевые ориентиры 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65271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Проявляет </a:t>
            </a:r>
            <a:r>
              <a:rPr lang="ru-RU" sz="1300" b="1" dirty="0" err="1" smtClean="0">
                <a:solidFill>
                  <a:schemeClr val="accent2">
                    <a:lumMod val="50000"/>
                  </a:schemeClr>
                </a:solidFill>
              </a:rPr>
              <a:t>эмпатию</a:t>
            </a: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</a:rPr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550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гендерные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10286" y="188640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Содержательный раздел: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Содержательный раздел 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В него входит: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2572" y="125362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56283" y="4963325"/>
            <a:ext cx="2714644" cy="1285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690371" y="2923803"/>
            <a:ext cx="3446469" cy="12298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561162" y="4963325"/>
            <a:ext cx="2592388" cy="1285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78563" y="2944417"/>
            <a:ext cx="3357586" cy="12207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</p:cNvCxnSpPr>
          <p:nvPr/>
        </p:nvCxnSpPr>
        <p:spPr bwMode="auto">
          <a:xfrm flipH="1">
            <a:off x="1615032" y="1983649"/>
            <a:ext cx="546322" cy="77527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</p:cNvCxnSpPr>
          <p:nvPr/>
        </p:nvCxnSpPr>
        <p:spPr bwMode="auto">
          <a:xfrm>
            <a:off x="5751504" y="1903168"/>
            <a:ext cx="396251" cy="81971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>
            <a:off x="1763688" y="4266379"/>
            <a:ext cx="0" cy="64694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</p:cNvCxnSpPr>
          <p:nvPr/>
        </p:nvCxnSpPr>
        <p:spPr bwMode="auto">
          <a:xfrm>
            <a:off x="3536149" y="5445224"/>
            <a:ext cx="1133997" cy="159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H="1" flipV="1">
            <a:off x="6660232" y="4262815"/>
            <a:ext cx="5998" cy="5913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2277636" y="1538131"/>
            <a:ext cx="3357586" cy="12207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Физическое</a:t>
            </a:r>
            <a:endParaRPr lang="ru-RU" sz="2400" b="1" dirty="0"/>
          </a:p>
          <a:p>
            <a:pPr algn="ctr"/>
            <a:r>
              <a:rPr lang="ru-RU" sz="2400" b="1" dirty="0"/>
              <a:t>развитие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ОБРАЗОВАТЕЛЬНАЯ ОБЛАСТЬ «ФИЗИЧЕСКОЕ РАЗВИТИЕ»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1465"/>
            <a:ext cx="8286808" cy="462972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Основная цель: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>
              <a:lnSpc>
                <a:spcPct val="120000"/>
              </a:lnSpc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Задачи физического развития: 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Оздоровительные: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>
              <a:lnSpc>
                <a:spcPct val="120000"/>
              </a:lnSpc>
            </a:pP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Образовательные: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>
              <a:lnSpc>
                <a:spcPct val="120000"/>
              </a:lnSpc>
            </a:pPr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Воспитательные: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4362"/>
            <a:ext cx="8858280" cy="108266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ОБРАЗОВАТЕЛЬНАЯ ОБЛАСТЬ «СОЦИАЛЬНО-КОММУНИКАТИВНОЕ РАЗВИТИЕ»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8447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Основная цель: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позитивная социализация детей дошкольного возраста; приобщение детей к </a:t>
            </a:r>
            <a:r>
              <a:rPr lang="ru-RU" sz="1200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социокультурным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Задачи социально-коммуникативного развития по ФГОС ДО: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Становление самостоятельности, целенаправленности и </a:t>
            </a:r>
            <a:r>
              <a:rPr lang="ru-RU" sz="1200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саморегуляции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собственных действий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Социализация, развитие общения, нравственное воспитание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Ребёнок в семье и сообществе, патриотическое воспитание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Самообслуживание, самостоятельность, трудовое воспитание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Формирование основ безопасности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899" y="0"/>
            <a:ext cx="7467600" cy="136841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ОБРАЗОВАТЕЛЬНАЯ ОБЛАСТЬ «РЕЧЕВОЕ РАЗВИТИЕ»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76736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Основная цель: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Задачи речевого развития по ФГОС ДО: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Обогащение активного словаря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Развитие речевого творчества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Основные направления работы по развитию речи детей в дошкольном учреждении: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Развитие словаря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Воспитание звуковой культуры речи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Воспитание интереса и любви к чтению, развитие литературной речи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Развитие связной речи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Практическое овладение воспитанниками нормами речи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Формирование грамматического строя речи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769" y="171412"/>
            <a:ext cx="6347713" cy="1320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ОБРАЗОВАТЕЛЬНАЯ ОБЛАСТЬ «ПОЗНАВАТЕЛЬНОЕ РАЗВИТИЕ»: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373" y="1146979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Основная цель: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Задачи познавательного развития по ФГОС ДО: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>
                <a:solidFill>
                  <a:schemeClr val="accent2">
                    <a:lumMod val="50000"/>
                  </a:schemeClr>
                </a:solidFill>
              </a:rPr>
              <a:t>социокультурных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Развитие познавательно-исследовательской деятельности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Приобщение к </a:t>
            </a:r>
            <a:r>
              <a:rPr lang="ru-RU" sz="1200" i="1" dirty="0" err="1" smtClean="0">
                <a:solidFill>
                  <a:schemeClr val="accent2">
                    <a:lumMod val="50000"/>
                  </a:schemeClr>
                </a:solidFill>
              </a:rPr>
              <a:t>социокультурным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 ценностям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Формирование элементарных математических представлений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Ознакомление с миром природы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946"/>
            <a:ext cx="8929718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ОБРАЗОВАТЕЛЬНАЯ ОБЛАСТЬ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«ХУДОЖЕСТВЕННО-ЭСТЕТИЧЕСКОЕ РАЗВИТИЕ»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0381" y="983608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Основная цель: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Задачи художественно-эстетического развития по ФГОС ДО: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Восприятие музыки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Основные направления работы по художественно-эстетическому развитию 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детей в дошкольном учреждении: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Приобщение к искусству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Изобразительная деятельность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Конструктивно-модельная  деятельность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</a:rPr>
              <a:t>Музыкальная  деятельность</a:t>
            </a:r>
            <a:endParaRPr lang="ru-RU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16012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186328" y="1182945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30857" y="1925373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209452" y="2220268"/>
            <a:ext cx="7572428" cy="100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3982134" y="1120713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30857" y="3602569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57770" y="5122130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757249" y="3737105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728675" y="5220631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231374" y="3171878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128792" cy="5214974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</a:rPr>
              <a:t>Полное название: </a:t>
            </a:r>
            <a:br>
              <a:rPr lang="ru-RU" sz="23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300" dirty="0" smtClean="0">
                <a:solidFill>
                  <a:schemeClr val="accent2">
                    <a:lumMod val="75000"/>
                  </a:schemeClr>
                </a:solidFill>
              </a:rPr>
              <a:t>Основная образовательная программа дошкольной образовательной организации: муниципального дошкольного образовательного учреждения «Детский сад № 31 Дзержинского района Волгограда»</a:t>
            </a:r>
            <a:r>
              <a:rPr lang="ru-RU" sz="23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3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</a:rPr>
              <a:t>Сокращённое название: </a:t>
            </a:r>
            <a:r>
              <a:rPr lang="ru-RU" sz="23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3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300" dirty="0">
                <a:solidFill>
                  <a:schemeClr val="accent2">
                    <a:lumMod val="75000"/>
                  </a:schemeClr>
                </a:solidFill>
              </a:rPr>
              <a:t>ООП </a:t>
            </a:r>
            <a:r>
              <a:rPr lang="ru-RU" sz="2300" dirty="0" smtClean="0">
                <a:solidFill>
                  <a:schemeClr val="accent2">
                    <a:lumMod val="75000"/>
                  </a:schemeClr>
                </a:solidFill>
              </a:rPr>
              <a:t>ДО                                                              муниципального </a:t>
            </a:r>
            <a:r>
              <a:rPr lang="ru-RU" sz="2300" dirty="0">
                <a:solidFill>
                  <a:schemeClr val="accent2">
                    <a:lumMod val="75000"/>
                  </a:schemeClr>
                </a:solidFill>
              </a:rPr>
              <a:t>дошкольного образовательного учреждения «Детский сад № 31 Дзержинского района Волгограда»</a:t>
            </a: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3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3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3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23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97638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Направления вариативной части программы: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95536" y="1461301"/>
            <a:ext cx="4000528" cy="1714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1. РЕГИОНАЛЬНЫЙ </a:t>
            </a:r>
          </a:p>
          <a:p>
            <a:pPr algn="ctr"/>
            <a:r>
              <a:rPr lang="ru-RU" sz="2000" b="1" dirty="0" smtClean="0"/>
              <a:t>КОМПОНЕНТ</a:t>
            </a:r>
            <a:endParaRPr lang="ru-RU" sz="2000" b="1" dirty="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716016" y="2924944"/>
            <a:ext cx="3571900" cy="2071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000" b="1" dirty="0" smtClean="0"/>
              <a:t>2. ОСВОЕНИЕ НОВЫХ </a:t>
            </a:r>
          </a:p>
          <a:p>
            <a:pPr algn="ctr"/>
            <a:r>
              <a:rPr lang="ru-RU" sz="2000" b="1" dirty="0" smtClean="0"/>
              <a:t>ОБРАЗОВАТЕЛЬНЫХ </a:t>
            </a:r>
          </a:p>
          <a:p>
            <a:pPr algn="ctr"/>
            <a:r>
              <a:rPr lang="ru-RU" sz="2000" b="1" dirty="0" smtClean="0"/>
              <a:t>ТЕХНОЛОГИЙ</a:t>
            </a:r>
            <a:endParaRPr lang="ru-RU" sz="2000" b="1" dirty="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54677" y="4869160"/>
            <a:ext cx="4041387" cy="1714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3. ДОПОЛНИТЕЛЬНОЕ </a:t>
            </a:r>
          </a:p>
          <a:p>
            <a:pPr algn="ctr"/>
            <a:r>
              <a:rPr lang="ru-RU" sz="2000" b="1" dirty="0" smtClean="0"/>
              <a:t>ОБРАЗОВАНИЕ В КРУЖКАХ, </a:t>
            </a:r>
          </a:p>
          <a:p>
            <a:pPr algn="ctr"/>
            <a:r>
              <a:rPr lang="ru-RU" sz="2000" b="1" dirty="0" smtClean="0"/>
              <a:t>СЕКЦИЯХ </a:t>
            </a:r>
            <a:endParaRPr lang="ru-RU" sz="20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11936"/>
            <a:ext cx="6347713" cy="1320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Содержание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организационного раздела: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Организационный раздел включает в себя: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материально-техническое обеспечение;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обеспеченность методическими материалами и средствами обучения и воспитания;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организация режима пребывания детей в ДОО;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особенности традиционных событий, праздников, мероприятий;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учебный план и комплексно-тематическое планирование образовательной деятельности;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67" y="188640"/>
            <a:ext cx="76867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Контактная информация: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/>
          </a:bodyPr>
          <a:lstStyle/>
          <a:p>
            <a:r>
              <a:rPr lang="ru-RU" b="1" dirty="0" smtClean="0"/>
              <a:t>Юридический адрес организации: </a:t>
            </a:r>
            <a:r>
              <a:rPr lang="ru-RU" dirty="0" smtClean="0"/>
              <a:t>400137, </a:t>
            </a:r>
            <a:r>
              <a:rPr lang="ru-RU" dirty="0"/>
              <a:t>Россия, Волгоград, ул. </a:t>
            </a:r>
            <a:r>
              <a:rPr lang="ru-RU" dirty="0" err="1" smtClean="0"/>
              <a:t>Покрышкина</a:t>
            </a:r>
            <a:r>
              <a:rPr lang="ru-RU" dirty="0" smtClean="0"/>
              <a:t>, 5</a:t>
            </a:r>
            <a:endParaRPr lang="en-US" dirty="0" smtClean="0"/>
          </a:p>
          <a:p>
            <a:r>
              <a:rPr lang="ru-RU" b="1" dirty="0" smtClean="0"/>
              <a:t>Телефоны</a:t>
            </a:r>
            <a:r>
              <a:rPr lang="ru-RU" dirty="0" smtClean="0"/>
              <a:t>: </a:t>
            </a:r>
            <a:r>
              <a:rPr lang="ru-RU" dirty="0"/>
              <a:t>8 (8442) </a:t>
            </a:r>
            <a:r>
              <a:rPr lang="ru-RU" dirty="0" smtClean="0"/>
              <a:t>99-68-24 </a:t>
            </a:r>
          </a:p>
          <a:p>
            <a:r>
              <a:rPr lang="en-US" b="1" dirty="0" smtClean="0"/>
              <a:t>E-mail</a:t>
            </a:r>
            <a:r>
              <a:rPr lang="ru-RU" b="1" dirty="0" smtClean="0"/>
              <a:t>: </a:t>
            </a:r>
            <a:r>
              <a:rPr lang="en-US" dirty="0" smtClean="0"/>
              <a:t>dou3</a:t>
            </a:r>
            <a:r>
              <a:rPr lang="ru-RU" dirty="0" smtClean="0"/>
              <a:t>1</a:t>
            </a:r>
            <a:r>
              <a:rPr lang="en-US" dirty="0" smtClean="0"/>
              <a:t>@volgadmin.ru</a:t>
            </a:r>
            <a:endParaRPr lang="ru-RU" b="1" dirty="0" smtClean="0"/>
          </a:p>
          <a:p>
            <a:r>
              <a:rPr lang="ru-RU" b="1" dirty="0" smtClean="0"/>
              <a:t>Адрес сайта </a:t>
            </a:r>
            <a:r>
              <a:rPr lang="ru-RU" b="1" err="1" smtClean="0"/>
              <a:t>организации</a:t>
            </a:r>
            <a:r>
              <a:rPr lang="ru-RU" b="1" smtClean="0"/>
              <a:t>: </a:t>
            </a:r>
            <a:r>
              <a:rPr lang="ru-RU" smtClean="0">
                <a:hlinkClick r:id="rId2"/>
              </a:rPr>
              <a:t>Детский </a:t>
            </a:r>
            <a:r>
              <a:rPr lang="ru-RU" dirty="0">
                <a:hlinkClick r:id="rId2"/>
              </a:rPr>
              <a:t>сад №31 - Главная страница (</a:t>
            </a:r>
            <a:r>
              <a:rPr lang="ru-RU">
                <a:hlinkClick r:id="rId2"/>
              </a:rPr>
              <a:t>ucoz.org</a:t>
            </a:r>
            <a:r>
              <a:rPr lang="ru-RU" smtClean="0">
                <a:hlinkClick r:id="rId2"/>
              </a:rPr>
              <a:t>)</a:t>
            </a:r>
            <a:endParaRPr lang="ru-RU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95776" y="332095"/>
            <a:ext cx="5572132" cy="6095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Основная образовательная программа детского сада разработана на основе </a:t>
            </a:r>
          </a:p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Федерального государственного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образовательного стандарта дошкольного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образования (ФГОС ДО) (Приказ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МОиН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РФ №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1155 от 17 октября 2013г) 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учётом примерной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общеобразовательной программы дошкольного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образования «От рождения до школы» под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редакцией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Н.Е.Вераксы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Т.С.Комаровой, 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М.А.Васильевой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918" y="460127"/>
            <a:ext cx="1853130" cy="26957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918" y="3616807"/>
            <a:ext cx="1885248" cy="2789681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4584" y="380976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Цель образовательной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Bodoni MT"/>
                <a:cs typeface="Calibri" panose="020F0502020204030204" pitchFamily="34" charset="0"/>
              </a:rPr>
              <a:t> программы: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989507"/>
            <a:ext cx="5472608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89" y="4328053"/>
            <a:ext cx="2843808" cy="1895872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48680" y="241020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Задачи программы: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188640" y="1063601"/>
            <a:ext cx="8501122" cy="5373818"/>
          </a:xfrm>
        </p:spPr>
        <p:txBody>
          <a:bodyPr>
            <a:normAutofit/>
          </a:bodyPr>
          <a:lstStyle/>
          <a:p>
            <a:pPr lvl="3" algn="just"/>
            <a:r>
              <a:rPr lang="x-none" sz="1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Забота о здоровье, эмоциональном благополучии и своевременном всестороннем развитии каждого ребенка;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/>
            <a:r>
              <a:rPr lang="x-none" sz="1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/>
            <a:r>
              <a:rPr lang="x-none" sz="1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/>
            <a:r>
              <a:rPr lang="x-none" sz="1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Творческая организация (креативность) процесса воспитания и обучения;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/>
            <a:r>
              <a:rPr lang="x-none" sz="1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/>
            <a:r>
              <a:rPr lang="x-none" sz="1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Уважительное отношение к результатам детского творчества;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/>
            <a:r>
              <a:rPr lang="x-none" sz="1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Единство подходов к воспитанию детей в условиях ДОУ и семьи;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/>
            <a:r>
              <a:rPr lang="x-none" sz="1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8273" y="193644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В соответствии с требованиями ФГОС ДО программа состоит из двух частей: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974041"/>
            <a:ext cx="6665964" cy="84932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7858" y="3502581"/>
            <a:ext cx="6264696" cy="277179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001445" y="15494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001445" y="2999335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9626" y="155789"/>
            <a:ext cx="7139014" cy="1143008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Основная образовательная программа МОУ детский сад № 31 включает три основных раздела:</a:t>
            </a:r>
            <a:endParaRPr lang="en-US" altLang="ru-RU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165808" y="1598561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90698" y="2586352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837032" y="2827281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cs typeface="Arial" charset="0"/>
              </a:rPr>
              <a:t>ЦЕЛЕВОЙ</a:t>
            </a:r>
            <a:endParaRPr lang="en-US" altLang="ru-RU" sz="3600" b="1" dirty="0"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3916174" y="1701960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90698" y="395644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85514" y="5326539"/>
            <a:ext cx="7223462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935578" y="4112289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cs typeface="Arial" charset="0"/>
              </a:rPr>
              <a:t>СОДЕРЖАТЕЛЬНЫЙ</a:t>
            </a:r>
            <a:endParaRPr lang="en-US" altLang="ru-RU" sz="3600" b="1" dirty="0"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36905" y="5505982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cs typeface="Arial" charset="0"/>
              </a:rPr>
              <a:t>ОРГАНИЗАЦИОННЫЙ</a:t>
            </a:r>
            <a:endParaRPr lang="en-US" altLang="ru-RU" sz="3600" b="1" dirty="0"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185099" y="431079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99871" y="3042738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28779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Содержание целевого раздела: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256" y="1916832"/>
            <a:ext cx="7500990" cy="5214974"/>
          </a:xfrm>
        </p:spPr>
        <p:txBody>
          <a:bodyPr/>
          <a:lstStyle/>
          <a:p>
            <a:pPr algn="just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Целевой раздел 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-180528" y="260648"/>
            <a:ext cx="7972452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Целевые ориентиры образования в младенческом и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28542" y="1412776"/>
            <a:ext cx="8572560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 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 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868</TotalTime>
  <Words>2240</Words>
  <Application>Microsoft Office PowerPoint</Application>
  <PresentationFormat>Экран (4:3)</PresentationFormat>
  <Paragraphs>223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Грань</vt:lpstr>
      <vt:lpstr> Краткая презентация основной образовательной программы дошкольного образования   </vt:lpstr>
      <vt:lpstr>Полное название:  Основная образовательная программа дошкольной образовательной организации: муниципального дошкольного образовательного учреждения «Детский сад № 31 Дзержинского района Волгограда» Сокращённое название:  ООП ДО                                                              муниципального дошкольного образовательного учреждения «Детский сад № 31 Дзержинского района Волгограда»  </vt:lpstr>
      <vt:lpstr> </vt:lpstr>
      <vt:lpstr>Цель образовательной программы:</vt:lpstr>
      <vt:lpstr>Задачи программы:</vt:lpstr>
      <vt:lpstr>  </vt:lpstr>
      <vt:lpstr>Основная образовательная программа МОУ детский сад № 31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на этапе завершения дошкольного образования: </vt:lpstr>
      <vt:lpstr>Презентация PowerPoint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  </vt:lpstr>
      <vt:lpstr>ОБРАЗОВАТЕЛЬНАЯ ОБЛАСТЬ «СОЦИАЛЬНО-КОММУНИКАТИВНОЕ РАЗВИТИЕ»</vt:lpstr>
      <vt:lpstr>ОБРАЗОВАТЕЛЬНАЯ ОБЛАСТЬ «РЕЧЕВОЕ РАЗВИТИЕ» </vt:lpstr>
      <vt:lpstr>ОБРАЗОВАТЕЛЬНАЯ ОБЛАСТЬ «ПОЗНАВАТЕЛЬНОЕ РАЗВИТИЕ»:</vt:lpstr>
      <vt:lpstr>ОБРАЗОВАТЕЛЬНАЯ ОБЛАСТЬ  «ХУДОЖЕСТВЕННО-ЭСТЕТИЧЕСКОЕ РАЗВИТИЕ»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Контактная информация: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1</cp:lastModifiedBy>
  <cp:revision>139</cp:revision>
  <dcterms:created xsi:type="dcterms:W3CDTF">2013-12-24T12:41:12Z</dcterms:created>
  <dcterms:modified xsi:type="dcterms:W3CDTF">2022-12-08T14:09:53Z</dcterms:modified>
</cp:coreProperties>
</file>